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sldIdLst>
    <p:sldId id="256" r:id="rId2"/>
    <p:sldId id="257" r:id="rId3"/>
    <p:sldId id="275" r:id="rId4"/>
    <p:sldId id="276" r:id="rId5"/>
    <p:sldId id="278" r:id="rId6"/>
    <p:sldId id="279" r:id="rId7"/>
    <p:sldId id="280" r:id="rId8"/>
    <p:sldId id="281" r:id="rId9"/>
    <p:sldId id="294" r:id="rId10"/>
    <p:sldId id="295" r:id="rId11"/>
    <p:sldId id="296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Rix모던고딕 EB" panose="02020603020101020101" pitchFamily="18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ix고딕 BK" panose="02020603020101020101" pitchFamily="18" charset="-127"/>
      <p:regular r:id="rId26"/>
    </p:embeddedFont>
    <p:embeddedFont>
      <p:font typeface="Rix모던고딕 B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34" y="-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9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8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1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8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1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0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8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8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7" Type="http://schemas.openxmlformats.org/officeDocument/2006/relationships/hyperlink" Target="http://www.gametrics.com/news/News01_View.aspx?seqid=3978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EXOMARS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75F5F3-BB6C-468D-BF9F-72CF18537D27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HDR | </a:t>
            </a:r>
            <a:r>
              <a:rPr lang="ko-KR" altLang="en-US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모션블러</a:t>
            </a:r>
            <a:endParaRPr lang="en-US" altLang="ko-KR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18" name="그림 17" descr="창문, 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4C6F259F-79D9-4103-97F6-CA048741A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9" r="13659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</p:spPr>
      </p:pic>
      <p:pic>
        <p:nvPicPr>
          <p:cNvPr id="19" name="그림 18" descr="사진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C78A28E6-D7D5-4621-9400-2061E0BB3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7" r="15155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663FF6-E012-4F1A-B963-1EF843FA0967}"/>
              </a:ext>
            </a:extLst>
          </p:cNvPr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&lt;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 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749376-1E91-4B5A-BBF4-D2116EE6EA5B}"/>
              </a:ext>
            </a:extLst>
          </p:cNvPr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&lt;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 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3CF721-B40E-4149-8225-B27877E53BE7}"/>
              </a:ext>
            </a:extLst>
          </p:cNvPr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눈부심 효과 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음영의 현실감 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3" name="그림 22" descr="실외, 타기, 남자, 오토바이이(가) 표시된 사진&#10;&#10;자동 생성된 설명">
            <a:extLst>
              <a:ext uri="{FF2B5EF4-FFF2-40B4-BE49-F238E27FC236}">
                <a16:creationId xmlns:a16="http://schemas.microsoft.com/office/drawing/2014/main" id="{49CEA268-B089-4CE0-A1D2-CAA5D23B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r="6045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4C9A48-23B9-4BBA-8E87-3E7F4D35AE69}"/>
              </a:ext>
            </a:extLst>
          </p:cNvPr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몰입감 효과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 /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잔상 효과 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45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75F5F3-BB6C-468D-BF9F-72CF18537D27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Distortion</a:t>
            </a:r>
          </a:p>
        </p:txBody>
      </p:sp>
      <p:pic>
        <p:nvPicPr>
          <p:cNvPr id="12" name="내용 개체 틀 8" descr="앉아있는, 테이블, 채워진, 곰이(가) 표시된 사진&#10;&#10;자동 생성된 설명">
            <a:extLst>
              <a:ext uri="{FF2B5EF4-FFF2-40B4-BE49-F238E27FC236}">
                <a16:creationId xmlns:a16="http://schemas.microsoft.com/office/drawing/2014/main" id="{72778036-16B4-45B4-AF51-ADA6355A8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6" y="1703336"/>
            <a:ext cx="4075699" cy="2619375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78EED8-F201-4287-B094-44F23029C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90" y="1727149"/>
            <a:ext cx="4572000" cy="25717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ADC212-9084-485C-B892-CD6B6C8DF6C6}"/>
              </a:ext>
            </a:extLst>
          </p:cNvPr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F0EB9-8B45-4A7F-9B4C-745B1DC96BA1}"/>
              </a:ext>
            </a:extLst>
          </p:cNvPr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en-US" altLang="ko-KR" dirty="0"/>
              <a:t>deferred </a:t>
            </a:r>
            <a:r>
              <a:rPr lang="en-US" altLang="ko-KR" dirty="0" smtClean="0"/>
              <a:t> rendering</a:t>
            </a:r>
            <a:r>
              <a:rPr lang="ko-KR" altLang="en-US" dirty="0" smtClean="0"/>
              <a:t>을 </a:t>
            </a:r>
            <a:r>
              <a:rPr lang="ko-KR" altLang="en-US" dirty="0"/>
              <a:t>통한 픽셀 왜곡 표현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불꽃 주변이나 화려한 액션 및 스킬을 </a:t>
            </a:r>
            <a:endParaRPr lang="en-US" altLang="ko-KR" dirty="0"/>
          </a:p>
          <a:p>
            <a:r>
              <a:rPr lang="ko-KR" altLang="en-US" dirty="0" smtClean="0"/>
              <a:t>표현할 때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02532-3E8D-40C0-A5AC-65D3D9C36857}"/>
              </a:ext>
            </a:extLst>
          </p:cNvPr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왜곡을 처리할 부분에 노이즈 </a:t>
            </a:r>
            <a:r>
              <a:rPr lang="ko-KR" altLang="en-US" dirty="0" err="1" smtClean="0"/>
              <a:t>맵으로</a:t>
            </a:r>
            <a:r>
              <a:rPr lang="ko-KR" altLang="en-US" dirty="0" smtClean="0"/>
              <a:t>  </a:t>
            </a:r>
            <a:r>
              <a:rPr lang="ko-KR" altLang="en-US" dirty="0"/>
              <a:t>왜곡 타겟 을 </a:t>
            </a:r>
            <a:r>
              <a:rPr lang="ko-KR" altLang="en-US" dirty="0" smtClean="0"/>
              <a:t>만듦 </a:t>
            </a:r>
            <a:r>
              <a:rPr lang="en-US" altLang="ko-KR" dirty="0"/>
              <a:t>. </a:t>
            </a:r>
          </a:p>
          <a:p>
            <a:r>
              <a:rPr lang="ko-KR" altLang="en-US" dirty="0" smtClean="0"/>
              <a:t>왜곡 타</a:t>
            </a:r>
            <a:r>
              <a:rPr lang="ko-KR" altLang="en-US" dirty="0"/>
              <a:t>겟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rendering</a:t>
            </a:r>
            <a:r>
              <a:rPr lang="ko-KR" altLang="en-US" dirty="0" smtClean="0"/>
              <a:t> </a:t>
            </a:r>
            <a:r>
              <a:rPr lang="ko-KR" altLang="en-US" dirty="0"/>
              <a:t>타겟을 연산하여 부분 왜곡 처리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27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9" y="1349519"/>
            <a:ext cx="8108949" cy="43322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38" y="2905021"/>
            <a:ext cx="6321200" cy="359101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후원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4577" cy="4351338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Mass Effect3</a:t>
            </a:r>
            <a:endParaRPr lang="en-US" altLang="ko-KR" sz="2000" dirty="0"/>
          </a:p>
          <a:p>
            <a:endParaRPr lang="en-US" altLang="ko-KR" sz="1800" dirty="0"/>
          </a:p>
          <a:p>
            <a:r>
              <a:rPr lang="ko-KR" altLang="en-US" sz="1800" dirty="0"/>
              <a:t>한정적인 환경 요소 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한정적인 게임 진행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부자연스러운 애니메이션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UI</a:t>
            </a:r>
            <a:r>
              <a:rPr lang="ko-KR" altLang="en-US" sz="1800" dirty="0"/>
              <a:t>의 저평가 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6342187" y="2523392"/>
            <a:ext cx="4589584" cy="2031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환경 요소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맵에</a:t>
            </a:r>
            <a:r>
              <a:rPr lang="ko-KR" altLang="en-US" dirty="0"/>
              <a:t> 구애 받지 않은 높은 자유도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자연스러운 애니메이션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2D UI</a:t>
            </a:r>
            <a:r>
              <a:rPr lang="ko-KR" altLang="en-US" dirty="0"/>
              <a:t>와 차별화된 </a:t>
            </a:r>
            <a:r>
              <a:rPr lang="en-US" altLang="ko-KR" dirty="0"/>
              <a:t>3D UI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680088"/>
              </p:ext>
            </p:extLst>
          </p:nvPr>
        </p:nvGraphicFramePr>
        <p:xfrm>
          <a:off x="466918" y="1575599"/>
          <a:ext cx="11187448" cy="4912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39">
                  <a:extLst>
                    <a:ext uri="{9D8B030D-6E8A-4147-A177-3AD203B41FA5}">
                      <a16:colId xmlns:a16="http://schemas.microsoft.com/office/drawing/2014/main" val="106829228"/>
                    </a:ext>
                  </a:extLst>
                </a:gridCol>
                <a:gridCol w="744733">
                  <a:extLst>
                    <a:ext uri="{9D8B030D-6E8A-4147-A177-3AD203B41FA5}">
                      <a16:colId xmlns:a16="http://schemas.microsoft.com/office/drawing/2014/main" val="342146329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22111634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92073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8157281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67619785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7119172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0939479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182705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80700686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80280521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6548744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39320590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2341608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8982247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82970585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17043045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722593053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55712072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974308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7199557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7318822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937969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153389662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543747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2468171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43860915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861711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472914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78477463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185632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389316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9439894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63449674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237906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65215620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57618718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23858318"/>
                    </a:ext>
                  </a:extLst>
                </a:gridCol>
              </a:tblGrid>
              <a:tr h="288947"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83754"/>
                  </a:ext>
                </a:extLst>
              </a:tr>
              <a:tr h="350550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김희준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프레임 </a:t>
                      </a:r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웤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00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EFFECT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2702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AI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20937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세이딩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82401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78545"/>
                  </a:ext>
                </a:extLst>
              </a:tr>
              <a:tr h="28894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이시영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1721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426242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0141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카메라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 UI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0397"/>
                  </a:ext>
                </a:extLst>
              </a:tr>
              <a:tr h="331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761081"/>
                  </a:ext>
                </a:extLst>
              </a:tr>
              <a:tr h="288947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민수연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그래픽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2882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3460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텍스쳐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6159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애니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3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r>
              <a:rPr lang="en-US" altLang="ko-KR" sz="1600" dirty="0">
                <a:hlinkClick r:id="rId7"/>
              </a:rPr>
              <a:t>http://www.gametrics.com/news/News01_View.aspx?seqid=39784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094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/>
            </a:r>
            <a:b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노말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,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스페큘러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</a:p>
        </p:txBody>
      </p:sp>
      <p:pic>
        <p:nvPicPr>
          <p:cNvPr id="6" name="그림 5" descr="의류, 검은색, 젊은, 쥐고있는이(가) 표시된 사진&#10;&#10;자동 생성된 설명">
            <a:extLst>
              <a:ext uri="{FF2B5EF4-FFF2-40B4-BE49-F238E27FC236}">
                <a16:creationId xmlns:a16="http://schemas.microsoft.com/office/drawing/2014/main" id="{27691C3F-2118-4CEF-A581-3D2DA9CB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6" y="3728094"/>
            <a:ext cx="4710363" cy="264754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45ADEE3-53BD-4B90-A19A-83E8FC58E45E}"/>
              </a:ext>
            </a:extLst>
          </p:cNvPr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365C8E2-FAB5-48EF-BE6D-3337D6881479}"/>
              </a:ext>
            </a:extLst>
          </p:cNvPr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5A0297-DF16-452C-952E-2F826FBC3FBE}"/>
              </a:ext>
            </a:extLst>
          </p:cNvPr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스패큘러</a:t>
            </a:r>
            <a:r>
              <a:rPr lang="ko-KR" altLang="en-US" dirty="0"/>
              <a:t> </a:t>
            </a:r>
            <a:r>
              <a:rPr lang="ko-KR" altLang="en-US" dirty="0" err="1"/>
              <a:t>매핑처리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 내의 금속 재질의 옷 정반사광 적용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17EAC0E8-E5EE-440A-A4DD-71F731C3C9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073770"/>
              </p:ext>
            </p:extLst>
          </p:nvPr>
        </p:nvGraphicFramePr>
        <p:xfrm>
          <a:off x="1294748" y="1417219"/>
          <a:ext cx="344805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17EAC0E8-E5EE-440A-A4DD-71F731C3C99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748" y="1417219"/>
                        <a:ext cx="3448050" cy="20478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1AC18875-F475-4682-A704-6BE5AF618CE0}"/>
              </a:ext>
            </a:extLst>
          </p:cNvPr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B2F83A-6EC9-4179-80D7-7A522F841DBE}"/>
              </a:ext>
            </a:extLst>
          </p:cNvPr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EDBB03-2B71-43E2-886F-812A056C648D}"/>
              </a:ext>
            </a:extLst>
          </p:cNvPr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노말</a:t>
            </a:r>
            <a:r>
              <a:rPr lang="ko-KR" altLang="en-US" dirty="0"/>
              <a:t> 매핑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 하이 </a:t>
            </a:r>
            <a:r>
              <a:rPr lang="ko-KR" altLang="en-US" dirty="0" err="1"/>
              <a:t>폴리곤</a:t>
            </a:r>
            <a:r>
              <a:rPr lang="ko-KR" altLang="en-US" dirty="0"/>
              <a:t> 모델과 유사한 입체감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dirty="0"/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3266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B50998-1252-4A2D-89D2-F030F304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65" y="2073674"/>
            <a:ext cx="4897429" cy="2754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242CD6-9B43-4868-B63A-73A3CC304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73674"/>
            <a:ext cx="5084822" cy="2856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2A83E-BC54-4701-B650-4E9DB2FAFCF7}"/>
              </a:ext>
            </a:extLst>
          </p:cNvPr>
          <p:cNvSpPr txBox="1"/>
          <p:nvPr/>
        </p:nvSpPr>
        <p:spPr>
          <a:xfrm>
            <a:off x="1756977" y="5205835"/>
            <a:ext cx="366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-</a:t>
            </a:r>
            <a:r>
              <a:rPr lang="ko-KR" altLang="en-US" dirty="0"/>
              <a:t>플레이어 전투 예상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D77C6-CD5B-4525-991E-76305A9DE089}"/>
              </a:ext>
            </a:extLst>
          </p:cNvPr>
          <p:cNvSpPr txBox="1"/>
          <p:nvPr/>
        </p:nvSpPr>
        <p:spPr>
          <a:xfrm>
            <a:off x="7382278" y="5205392"/>
            <a:ext cx="366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플레이어 이동 예상 화면</a:t>
            </a:r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4C4E5EF-C5CD-4DC6-90EC-3AC88C220633}"/>
              </a:ext>
            </a:extLst>
          </p:cNvPr>
          <p:cNvSpPr/>
          <p:nvPr/>
        </p:nvSpPr>
        <p:spPr>
          <a:xfrm>
            <a:off x="3841711" y="1825635"/>
            <a:ext cx="4106334" cy="4207933"/>
          </a:xfrm>
          <a:prstGeom prst="roundRect">
            <a:avLst>
              <a:gd name="adj" fmla="val 63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F5B474-3B88-43A7-BC09-E4ACB66E8EA8}"/>
              </a:ext>
            </a:extLst>
          </p:cNvPr>
          <p:cNvSpPr/>
          <p:nvPr/>
        </p:nvSpPr>
        <p:spPr>
          <a:xfrm>
            <a:off x="4180378" y="3366568"/>
            <a:ext cx="3429000" cy="736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CE0787-6B44-4D43-8191-DF609C93E61C}"/>
              </a:ext>
            </a:extLst>
          </p:cNvPr>
          <p:cNvSpPr/>
          <p:nvPr/>
        </p:nvSpPr>
        <p:spPr>
          <a:xfrm rot="5400000">
            <a:off x="6153111" y="4086235"/>
            <a:ext cx="2175933" cy="736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4FEDE-63D3-4036-A47D-5644EFBBDFB8}"/>
              </a:ext>
            </a:extLst>
          </p:cNvPr>
          <p:cNvSpPr txBox="1"/>
          <p:nvPr/>
        </p:nvSpPr>
        <p:spPr>
          <a:xfrm>
            <a:off x="5571712" y="3560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DB2C3-BB44-4897-8F0F-296C135F1CB1}"/>
              </a:ext>
            </a:extLst>
          </p:cNvPr>
          <p:cNvSpPr txBox="1"/>
          <p:nvPr/>
        </p:nvSpPr>
        <p:spPr>
          <a:xfrm>
            <a:off x="6917911" y="48751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통로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D3E14-F05A-45E8-8EE3-98BCE711C631}"/>
              </a:ext>
            </a:extLst>
          </p:cNvPr>
          <p:cNvSpPr txBox="1"/>
          <p:nvPr/>
        </p:nvSpPr>
        <p:spPr>
          <a:xfrm>
            <a:off x="4987009" y="484570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보스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6D23D8-9466-4087-887B-618EC992C0F3}"/>
              </a:ext>
            </a:extLst>
          </p:cNvPr>
          <p:cNvSpPr txBox="1"/>
          <p:nvPr/>
        </p:nvSpPr>
        <p:spPr>
          <a:xfrm>
            <a:off x="5317315" y="270386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야외기지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ABCE47-D609-4BD2-AEE0-472064D58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92" y="4328572"/>
            <a:ext cx="1023711" cy="10237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F001F4-CB92-4276-8594-88401DAAB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18" y="4212991"/>
            <a:ext cx="846791" cy="8467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CEB4CB-EDF3-4A29-BE16-4A2BFB870C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84" y="2245625"/>
            <a:ext cx="408593" cy="4085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0981B3-16CA-4470-8A82-8583B9537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18" y="2461511"/>
            <a:ext cx="784716" cy="7847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C514248-6282-480D-ACDD-7826314B1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3" y="2033791"/>
            <a:ext cx="889497" cy="8894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DB8F11-BE10-46F3-BF3D-A4FA67A2C4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62" y="2067635"/>
            <a:ext cx="408593" cy="4085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B36BF03-43EA-415F-8BC5-F3BA0897DC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81" y="2150463"/>
            <a:ext cx="408593" cy="4085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6F8F6C-2CFB-4E8D-BCBF-0C85DCF40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14" y="5059782"/>
            <a:ext cx="545389" cy="545389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128DCE5-DD1D-4B55-AD07-1683EF5A4BF3}"/>
              </a:ext>
            </a:extLst>
          </p:cNvPr>
          <p:cNvSpPr/>
          <p:nvPr/>
        </p:nvSpPr>
        <p:spPr>
          <a:xfrm rot="16200000">
            <a:off x="4778126" y="3216567"/>
            <a:ext cx="736601" cy="36933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A79F063-B536-4A8C-BC95-7FF8C4769FE4}"/>
              </a:ext>
            </a:extLst>
          </p:cNvPr>
          <p:cNvSpPr/>
          <p:nvPr/>
        </p:nvSpPr>
        <p:spPr>
          <a:xfrm rot="5400000">
            <a:off x="6151907" y="3294604"/>
            <a:ext cx="73660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84CD742-39AA-48BF-80F6-49F56BD50B83}"/>
              </a:ext>
            </a:extLst>
          </p:cNvPr>
          <p:cNvSpPr/>
          <p:nvPr/>
        </p:nvSpPr>
        <p:spPr>
          <a:xfrm>
            <a:off x="6825847" y="3529726"/>
            <a:ext cx="50061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2AEEECB-E1ED-4B78-AF64-800B77B0E25F}"/>
              </a:ext>
            </a:extLst>
          </p:cNvPr>
          <p:cNvSpPr/>
          <p:nvPr/>
        </p:nvSpPr>
        <p:spPr>
          <a:xfrm rot="5400000">
            <a:off x="6849177" y="4196979"/>
            <a:ext cx="73660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E0FF5AD-5D4C-4942-B633-4366D3C430D4}"/>
              </a:ext>
            </a:extLst>
          </p:cNvPr>
          <p:cNvSpPr/>
          <p:nvPr/>
        </p:nvSpPr>
        <p:spPr>
          <a:xfrm rot="10800000">
            <a:off x="6782505" y="5208809"/>
            <a:ext cx="50061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174029-5DA2-421E-BF3E-4CE4FD369B4E}"/>
              </a:ext>
            </a:extLst>
          </p:cNvPr>
          <p:cNvSpPr txBox="1"/>
          <p:nvPr/>
        </p:nvSpPr>
        <p:spPr>
          <a:xfrm>
            <a:off x="1044138" y="2910681"/>
            <a:ext cx="244134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highlight>
                  <a:srgbClr val="FFFF00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FFFF00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스테이지</a:t>
            </a:r>
            <a:endParaRPr lang="en-US" altLang="ko-KR" sz="2000" dirty="0">
              <a:solidFill>
                <a:schemeClr val="bg1"/>
              </a:solidFill>
              <a:highlight>
                <a:srgbClr val="FFFF00"/>
              </a:highligh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highlight>
                <a:srgbClr val="FFFF00"/>
              </a:highligh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경로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기지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-&gt;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야외기지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야외기지에 몰려든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외계인을 모두 처치 후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스테이지로 이동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DF292A-96DA-45A0-8210-29158D0816CC}"/>
              </a:ext>
            </a:extLst>
          </p:cNvPr>
          <p:cNvSpPr txBox="1"/>
          <p:nvPr/>
        </p:nvSpPr>
        <p:spPr>
          <a:xfrm>
            <a:off x="8590642" y="2923288"/>
            <a:ext cx="298613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highlight>
                  <a:srgbClr val="0000FF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r>
              <a:rPr lang="ko-KR" altLang="en-US" sz="2000" dirty="0">
                <a:highlight>
                  <a:srgbClr val="0000FF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스테이지</a:t>
            </a:r>
            <a:endParaRPr lang="en-US" altLang="ko-KR" sz="2000" dirty="0">
              <a:highlight>
                <a:srgbClr val="0000FF"/>
              </a:highligh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highlight>
                <a:srgbClr val="FFFF00"/>
              </a:highligh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경로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야외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-&gt;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기지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-&gt;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통로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기지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뒷편에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있는 보스를 처치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통로에서 이를 막기 위한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외계인들의 방해 발생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1" y="2043507"/>
            <a:ext cx="5350209" cy="2959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8766" y="5336931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인벤토리</a:t>
            </a:r>
            <a:r>
              <a:rPr lang="en-US" altLang="ko-KR" dirty="0" smtClean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게임 시스템 창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96566" y="5297067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총 종류 별 </a:t>
            </a:r>
            <a:r>
              <a:rPr lang="en-US" altLang="ko-KR" dirty="0"/>
              <a:t>3D UI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b="12603"/>
          <a:stretch/>
        </p:blipFill>
        <p:spPr>
          <a:xfrm>
            <a:off x="6396566" y="2047939"/>
            <a:ext cx="5109634" cy="29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825A2AC9-3A2E-4C33-B0BD-9446306F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0" y="1575599"/>
            <a:ext cx="3561251" cy="3200618"/>
          </a:xfr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63418306-0DD2-41F9-89DD-F5152D5F346C}"/>
              </a:ext>
            </a:extLst>
          </p:cNvPr>
          <p:cNvGraphicFramePr>
            <a:graphicFrameLocks/>
          </p:cNvGraphicFramePr>
          <p:nvPr/>
        </p:nvGraphicFramePr>
        <p:xfrm>
          <a:off x="5765705" y="1970159"/>
          <a:ext cx="5065780" cy="2616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C5A987BA-B833-4926-95E2-4EFF77C3ED4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5705" y="1970159"/>
                        <a:ext cx="5065780" cy="261645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1218C5-4ABE-476E-8F32-BCB9C721047D}"/>
              </a:ext>
            </a:extLst>
          </p:cNvPr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카메라와의 거리마다 다른 그림자 타겟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최적화 고려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E794F-9EE1-476B-B5B8-145B38B490DE}"/>
              </a:ext>
            </a:extLst>
          </p:cNvPr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방향성 광원으로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부터의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깊이 비교 그림자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75F5F3-BB6C-468D-BF9F-72CF18537D27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그림자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캐스케이드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843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503</Words>
  <Application>Microsoft Office PowerPoint</Application>
  <PresentationFormat>와이드스크린</PresentationFormat>
  <Paragraphs>164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Arial</vt:lpstr>
      <vt:lpstr>Calibri Light</vt:lpstr>
      <vt:lpstr>Rix모던고딕 EB</vt:lpstr>
      <vt:lpstr>Calibri</vt:lpstr>
      <vt:lpstr>Rix고딕 BK</vt:lpstr>
      <vt:lpstr>Rix모던고딕 B</vt:lpstr>
      <vt:lpstr>맑은 고딕</vt:lpstr>
      <vt:lpstr>Office Theme</vt:lpstr>
      <vt:lpstr>사진</vt:lpstr>
      <vt:lpstr>EXOMARS</vt:lpstr>
      <vt:lpstr>게임 소개</vt:lpstr>
      <vt:lpstr>PowerPoint 프레젠테이션</vt:lpstr>
      <vt:lpstr>게임 방법</vt:lpstr>
      <vt:lpstr>게임 플레이 - 모션</vt:lpstr>
      <vt:lpstr>게임 플레이 - 맵</vt:lpstr>
      <vt:lpstr>게임 플레이 - UI</vt:lpstr>
      <vt:lpstr>개발 환경</vt:lpstr>
      <vt:lpstr>PowerPoint 프레젠테이션</vt:lpstr>
      <vt:lpstr>PowerPoint 프레젠테이션</vt:lpstr>
      <vt:lpstr>PowerPoint 프레젠테이션</vt:lpstr>
      <vt:lpstr>개인별 준비 현황 - 역량</vt:lpstr>
      <vt:lpstr>차별성</vt:lpstr>
      <vt:lpstr>역할 분담 및 일정</vt:lpstr>
      <vt:lpstr>Q&amp;A</vt:lpstr>
      <vt:lpstr>출처</vt:lpstr>
      <vt:lpstr>기술요소 뒷받침 내용  기술적 요소 – 노말 매핑,스페큘러 매핑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user</cp:lastModifiedBy>
  <cp:revision>73</cp:revision>
  <dcterms:created xsi:type="dcterms:W3CDTF">2019-11-19T07:03:29Z</dcterms:created>
  <dcterms:modified xsi:type="dcterms:W3CDTF">2019-12-02T08:12:38Z</dcterms:modified>
</cp:coreProperties>
</file>